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13006F-D96A-40E5-A4C1-04C690047221}" type="datetimeFigureOut">
              <a:rPr lang="en-US" smtClean="0"/>
              <a:pPr/>
              <a:t>15-Jan-15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566C70-5297-4D50-BC20-8B4EB1AC4B2F}" type="slidenum">
              <a:rPr lang="en-US" smtClean="0"/>
              <a:pPr/>
              <a:t>‹#›</a:t>
            </a:fld>
            <a:endParaRPr lang="en-US"/>
          </a:p>
        </p:txBody>
      </p:sp>
    </p:spTree>
    <p:extLst>
      <p:ext uri="{BB962C8B-B14F-4D97-AF65-F5344CB8AC3E}">
        <p14:creationId xmlns:p14="http://schemas.microsoft.com/office/powerpoint/2010/main" xmlns="" val="201106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566C70-5297-4D50-BC20-8B4EB1AC4B2F}" type="slidenum">
              <a:rPr lang="en-US" smtClean="0"/>
              <a:pPr/>
              <a:t>9</a:t>
            </a:fld>
            <a:endParaRPr lang="en-US"/>
          </a:p>
        </p:txBody>
      </p:sp>
    </p:spTree>
    <p:extLst>
      <p:ext uri="{BB962C8B-B14F-4D97-AF65-F5344CB8AC3E}">
        <p14:creationId xmlns:p14="http://schemas.microsoft.com/office/powerpoint/2010/main" xmlns="" val="3928281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A89B77-646A-41CC-9461-27D8606E5607}" type="datetimeFigureOut">
              <a:rPr lang="en-US" smtClean="0"/>
              <a:pPr/>
              <a:t>15-Jan-15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D525F-747D-470E-89D8-C818D59E0D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A89B77-646A-41CC-9461-27D8606E5607}" type="datetimeFigureOut">
              <a:rPr lang="en-US" smtClean="0"/>
              <a:pPr/>
              <a:t>15-Jan-15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D525F-747D-470E-89D8-C818D59E0D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A89B77-646A-41CC-9461-27D8606E5607}" type="datetimeFigureOut">
              <a:rPr lang="en-US" smtClean="0"/>
              <a:pPr/>
              <a:t>15-Jan-15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D525F-747D-470E-89D8-C818D59E0D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A89B77-646A-41CC-9461-27D8606E5607}" type="datetimeFigureOut">
              <a:rPr lang="en-US" smtClean="0"/>
              <a:pPr/>
              <a:t>15-Jan-15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D525F-747D-470E-89D8-C818D59E0D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A89B77-646A-41CC-9461-27D8606E5607}" type="datetimeFigureOut">
              <a:rPr lang="en-US" smtClean="0"/>
              <a:pPr/>
              <a:t>15-Jan-15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AD525F-747D-470E-89D8-C818D59E0D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A89B77-646A-41CC-9461-27D8606E5607}" type="datetimeFigureOut">
              <a:rPr lang="en-US" smtClean="0"/>
              <a:pPr/>
              <a:t>15-Jan-15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D525F-747D-470E-89D8-C818D59E0D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A89B77-646A-41CC-9461-27D8606E5607}" type="datetimeFigureOut">
              <a:rPr lang="en-US" smtClean="0"/>
              <a:pPr/>
              <a:t>15-Jan-15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AD525F-747D-470E-89D8-C818D59E0D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A89B77-646A-41CC-9461-27D8606E5607}" type="datetimeFigureOut">
              <a:rPr lang="en-US" smtClean="0"/>
              <a:pPr/>
              <a:t>15-Jan-15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AD525F-747D-470E-89D8-C818D59E0D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A89B77-646A-41CC-9461-27D8606E5607}" type="datetimeFigureOut">
              <a:rPr lang="en-US" smtClean="0"/>
              <a:pPr/>
              <a:t>15-Jan-15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AD525F-747D-470E-89D8-C818D59E0D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A89B77-646A-41CC-9461-27D8606E5607}" type="datetimeFigureOut">
              <a:rPr lang="en-US" smtClean="0"/>
              <a:pPr/>
              <a:t>15-Jan-15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AD525F-747D-470E-89D8-C818D59E0DF1}"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28A89B77-646A-41CC-9461-27D8606E5607}" type="datetimeFigureOut">
              <a:rPr lang="en-US" smtClean="0"/>
              <a:pPr/>
              <a:t>15-Jan-15</a:t>
            </a:fld>
            <a:endParaRPr lang="en-US"/>
          </a:p>
        </p:txBody>
      </p:sp>
      <p:sp>
        <p:nvSpPr>
          <p:cNvPr id="9" name="Slide Number Placeholder 8"/>
          <p:cNvSpPr>
            <a:spLocks noGrp="1"/>
          </p:cNvSpPr>
          <p:nvPr>
            <p:ph type="sldNum" sz="quarter" idx="11"/>
          </p:nvPr>
        </p:nvSpPr>
        <p:spPr/>
        <p:txBody>
          <a:bodyPr/>
          <a:lstStyle/>
          <a:p>
            <a:fld id="{F5AD525F-747D-470E-89D8-C818D59E0DF1}"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5AD525F-747D-470E-89D8-C818D59E0DF1}"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28A89B77-646A-41CC-9461-27D8606E5607}" type="datetimeFigureOut">
              <a:rPr lang="en-US" smtClean="0"/>
              <a:pPr/>
              <a:t>15-Jan-15</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wmf"/><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990600"/>
            <a:ext cx="7848600" cy="4648200"/>
          </a:xfrm>
        </p:spPr>
        <p:txBody>
          <a:bodyPr>
            <a:normAutofit/>
          </a:bodyPr>
          <a:lstStyle/>
          <a:p>
            <a:pPr algn="ctr"/>
            <a:endParaRPr lang="en-US" sz="2800" dirty="0">
              <a:latin typeface="Times New Roman" pitchFamily="18" charset="0"/>
              <a:cs typeface="Times New Roman" pitchFamily="18" charset="0"/>
            </a:endParaRPr>
          </a:p>
          <a:p>
            <a:pPr algn="ctr"/>
            <a:endParaRPr lang="en-US" sz="2800" dirty="0">
              <a:latin typeface="Times New Roman" pitchFamily="18" charset="0"/>
              <a:cs typeface="Times New Roman" pitchFamily="18" charset="0"/>
            </a:endParaRPr>
          </a:p>
          <a:p>
            <a:pPr algn="ctr"/>
            <a:r>
              <a:rPr lang="en-US" sz="3600" b="1" dirty="0" smtClean="0">
                <a:solidFill>
                  <a:schemeClr val="accent5">
                    <a:lumMod val="50000"/>
                  </a:schemeClr>
                </a:solidFill>
                <a:latin typeface="Monotype Corsiva" pitchFamily="66" charset="0"/>
                <a:cs typeface="Times New Roman" pitchFamily="18" charset="0"/>
              </a:rPr>
              <a:t>MEMORIZING STRATEGIES</a:t>
            </a:r>
            <a:endParaRPr lang="en-US" sz="3600" b="1" dirty="0">
              <a:solidFill>
                <a:schemeClr val="accent5">
                  <a:lumMod val="50000"/>
                </a:schemeClr>
              </a:solidFill>
              <a:latin typeface="Monotype Corsiva" pitchFamily="66" charset="0"/>
              <a:cs typeface="Times New Roman" pitchFamily="18" charset="0"/>
            </a:endParaRPr>
          </a:p>
          <a:p>
            <a:pPr algn="ctr"/>
            <a:endParaRPr lang="en-US" sz="3600" b="1" dirty="0" smtClean="0">
              <a:solidFill>
                <a:schemeClr val="accent5">
                  <a:lumMod val="50000"/>
                </a:schemeClr>
              </a:solidFill>
              <a:latin typeface="Monotype Corsiva" pitchFamily="66" charset="0"/>
              <a:cs typeface="Times New Roman" pitchFamily="18" charset="0"/>
            </a:endParaRPr>
          </a:p>
          <a:p>
            <a:pPr algn="ctr"/>
            <a:endParaRPr lang="en-US" sz="3600" b="1" dirty="0">
              <a:solidFill>
                <a:schemeClr val="accent5">
                  <a:lumMod val="50000"/>
                </a:schemeClr>
              </a:solidFill>
              <a:latin typeface="Monotype Corsiva" pitchFamily="66" charset="0"/>
              <a:cs typeface="Times New Roman" pitchFamily="18" charset="0"/>
            </a:endParaRPr>
          </a:p>
          <a:p>
            <a:pPr algn="ctr"/>
            <a:endParaRPr lang="en-US" sz="2800" dirty="0">
              <a:latin typeface="Times New Roman" pitchFamily="18" charset="0"/>
              <a:cs typeface="Times New Roman" pitchFamily="18" charset="0"/>
            </a:endParaRPr>
          </a:p>
          <a:p>
            <a:pPr algn="ctr"/>
            <a:endParaRPr lang="en-US" sz="2800" dirty="0">
              <a:latin typeface="Times New Roman" pitchFamily="18" charset="0"/>
              <a:cs typeface="Times New Roman" pitchFamily="18" charset="0"/>
            </a:endParaRPr>
          </a:p>
          <a:p>
            <a:endParaRPr lang="en-US" dirty="0"/>
          </a:p>
        </p:txBody>
      </p:sp>
    </p:spTree>
    <p:extLst>
      <p:ext uri="{BB962C8B-B14F-4D97-AF65-F5344CB8AC3E}">
        <p14:creationId xmlns:p14="http://schemas.microsoft.com/office/powerpoint/2010/main" xmlns="" val="311864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80">
                                          <p:stCondLst>
                                            <p:cond delay="0"/>
                                          </p:stCondLst>
                                        </p:cTn>
                                        <p:tgtEl>
                                          <p:spTgt spid="3">
                                            <p:txEl>
                                              <p:pRg st="2" end="2"/>
                                            </p:txEl>
                                          </p:spTgt>
                                        </p:tgtEl>
                                      </p:cBhvr>
                                    </p:animEffect>
                                    <p:anim calcmode="lin" valueType="num">
                                      <p:cBhvr>
                                        <p:cTn id="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2" end="2"/>
                                            </p:txEl>
                                          </p:spTgt>
                                        </p:tgtEl>
                                      </p:cBhvr>
                                      <p:to x="100000" y="60000"/>
                                    </p:animScale>
                                    <p:animScale>
                                      <p:cBhvr>
                                        <p:cTn id="14" dur="166" decel="50000">
                                          <p:stCondLst>
                                            <p:cond delay="676"/>
                                          </p:stCondLst>
                                        </p:cTn>
                                        <p:tgtEl>
                                          <p:spTgt spid="3">
                                            <p:txEl>
                                              <p:pRg st="2" end="2"/>
                                            </p:txEl>
                                          </p:spTgt>
                                        </p:tgtEl>
                                      </p:cBhvr>
                                      <p:to x="100000" y="100000"/>
                                    </p:animScale>
                                    <p:animScale>
                                      <p:cBhvr>
                                        <p:cTn id="15" dur="26">
                                          <p:stCondLst>
                                            <p:cond delay="1312"/>
                                          </p:stCondLst>
                                        </p:cTn>
                                        <p:tgtEl>
                                          <p:spTgt spid="3">
                                            <p:txEl>
                                              <p:pRg st="2" end="2"/>
                                            </p:txEl>
                                          </p:spTgt>
                                        </p:tgtEl>
                                      </p:cBhvr>
                                      <p:to x="100000" y="80000"/>
                                    </p:animScale>
                                    <p:animScale>
                                      <p:cBhvr>
                                        <p:cTn id="16" dur="166" decel="50000">
                                          <p:stCondLst>
                                            <p:cond delay="1338"/>
                                          </p:stCondLst>
                                        </p:cTn>
                                        <p:tgtEl>
                                          <p:spTgt spid="3">
                                            <p:txEl>
                                              <p:pRg st="2" end="2"/>
                                            </p:txEl>
                                          </p:spTgt>
                                        </p:tgtEl>
                                      </p:cBhvr>
                                      <p:to x="100000" y="100000"/>
                                    </p:animScale>
                                    <p:animScale>
                                      <p:cBhvr>
                                        <p:cTn id="17" dur="26">
                                          <p:stCondLst>
                                            <p:cond delay="1642"/>
                                          </p:stCondLst>
                                        </p:cTn>
                                        <p:tgtEl>
                                          <p:spTgt spid="3">
                                            <p:txEl>
                                              <p:pRg st="2" end="2"/>
                                            </p:txEl>
                                          </p:spTgt>
                                        </p:tgtEl>
                                      </p:cBhvr>
                                      <p:to x="100000" y="90000"/>
                                    </p:animScale>
                                    <p:animScale>
                                      <p:cBhvr>
                                        <p:cTn id="18" dur="166" decel="50000">
                                          <p:stCondLst>
                                            <p:cond delay="1668"/>
                                          </p:stCondLst>
                                        </p:cTn>
                                        <p:tgtEl>
                                          <p:spTgt spid="3">
                                            <p:txEl>
                                              <p:pRg st="2" end="2"/>
                                            </p:txEl>
                                          </p:spTgt>
                                        </p:tgtEl>
                                      </p:cBhvr>
                                      <p:to x="100000" y="100000"/>
                                    </p:animScale>
                                    <p:animScale>
                                      <p:cBhvr>
                                        <p:cTn id="19" dur="26">
                                          <p:stCondLst>
                                            <p:cond delay="1808"/>
                                          </p:stCondLst>
                                        </p:cTn>
                                        <p:tgtEl>
                                          <p:spTgt spid="3">
                                            <p:txEl>
                                              <p:pRg st="2" end="2"/>
                                            </p:txEl>
                                          </p:spTgt>
                                        </p:tgtEl>
                                      </p:cBhvr>
                                      <p:to x="100000" y="95000"/>
                                    </p:animScale>
                                    <p:animScale>
                                      <p:cBhvr>
                                        <p:cTn id="20"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onotype Corsiva" pitchFamily="66" charset="0"/>
              </a:rPr>
              <a:t>TALKING</a:t>
            </a:r>
            <a:endParaRPr lang="en-US" b="1" dirty="0">
              <a:latin typeface="Monotype Corsiva" pitchFamily="66" charset="0"/>
            </a:endParaRPr>
          </a:p>
        </p:txBody>
      </p:sp>
      <p:sp>
        <p:nvSpPr>
          <p:cNvPr id="3" name="Content Placeholder 2"/>
          <p:cNvSpPr>
            <a:spLocks noGrp="1"/>
          </p:cNvSpPr>
          <p:nvPr>
            <p:ph idx="1"/>
          </p:nvPr>
        </p:nvSpPr>
        <p:spPr/>
        <p:txBody>
          <a:bodyPr/>
          <a:lstStyle/>
          <a:p>
            <a:r>
              <a:rPr lang="en-US" dirty="0" smtClean="0"/>
              <a:t>This is a strategy which is easy and fun to use especially if you are a talkative person. It is so simple , you just have to go around telling  your grandparents , your parents , friend or even your pet about what u have learned.</a:t>
            </a:r>
          </a:p>
          <a:p>
            <a:pPr marL="114300" indent="0">
              <a:buNone/>
            </a:pPr>
            <a:endParaRPr lang="en-US" dirty="0"/>
          </a:p>
          <a:p>
            <a:pPr marL="114300" indent="0">
              <a:buNone/>
            </a:pPr>
            <a:endParaRPr lang="en-US" dirty="0" smtClean="0"/>
          </a:p>
          <a:p>
            <a:pPr marL="114300" indent="0">
              <a:buNone/>
            </a:pPr>
            <a:endParaRPr lang="en-US" dirty="0"/>
          </a:p>
        </p:txBody>
      </p:sp>
      <p:sp>
        <p:nvSpPr>
          <p:cNvPr id="5" name="Oval 4"/>
          <p:cNvSpPr/>
          <p:nvPr/>
        </p:nvSpPr>
        <p:spPr>
          <a:xfrm>
            <a:off x="990600" y="3733800"/>
            <a:ext cx="3505200" cy="2362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FFFF00"/>
                </a:solidFill>
              </a:rPr>
              <a:t> </a:t>
            </a:r>
            <a:r>
              <a:rPr lang="en-US" sz="2000" dirty="0">
                <a:solidFill>
                  <a:srgbClr val="FFFF00"/>
                </a:solidFill>
              </a:rPr>
              <a:t>It doesn't matter if others know what you are saying; you do, so you'll learn.</a:t>
            </a:r>
            <a:br>
              <a:rPr lang="en-US" sz="2000" dirty="0">
                <a:solidFill>
                  <a:srgbClr val="FFFF00"/>
                </a:solidFill>
              </a:rPr>
            </a:br>
            <a:endParaRPr lang="en-US" sz="2000" dirty="0">
              <a:solidFill>
                <a:srgbClr val="FFFF00"/>
              </a:solidFill>
            </a:endParaRPr>
          </a:p>
        </p:txBody>
      </p:sp>
      <p:sp>
        <p:nvSpPr>
          <p:cNvPr id="6" name="Smiley Face 5"/>
          <p:cNvSpPr/>
          <p:nvPr/>
        </p:nvSpPr>
        <p:spPr>
          <a:xfrm>
            <a:off x="4191000" y="3768436"/>
            <a:ext cx="1371600" cy="1295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86359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onotype Corsiva" pitchFamily="66" charset="0"/>
              </a:rPr>
              <a:t>STORYTELLING</a:t>
            </a:r>
            <a:endParaRPr lang="en-US" b="1" dirty="0">
              <a:latin typeface="Monotype Corsiva" pitchFamily="66" charset="0"/>
            </a:endParaRPr>
          </a:p>
        </p:txBody>
      </p:sp>
      <p:sp>
        <p:nvSpPr>
          <p:cNvPr id="3" name="Content Placeholder 2"/>
          <p:cNvSpPr>
            <a:spLocks noGrp="1"/>
          </p:cNvSpPr>
          <p:nvPr>
            <p:ph idx="1"/>
          </p:nvPr>
        </p:nvSpPr>
        <p:spPr/>
        <p:txBody>
          <a:bodyPr/>
          <a:lstStyle/>
          <a:p>
            <a:r>
              <a:rPr lang="en-US" dirty="0" smtClean="0"/>
              <a:t>Storytelling is a great way to help you remember information in any subject.</a:t>
            </a:r>
          </a:p>
          <a:p>
            <a:r>
              <a:rPr lang="en-US" dirty="0" smtClean="0"/>
              <a:t>For an example, write down the key points of what you are learning and arranging them in a logical manner  , after that u begin your story by using the key points in an interesting way so that the </a:t>
            </a:r>
            <a:r>
              <a:rPr lang="en-US" dirty="0" err="1" smtClean="0"/>
              <a:t>informations</a:t>
            </a:r>
            <a:r>
              <a:rPr lang="en-US" dirty="0" smtClean="0"/>
              <a:t> will be remained in your mind.</a:t>
            </a:r>
            <a:endParaRPr lang="en-US" dirty="0"/>
          </a:p>
        </p:txBody>
      </p:sp>
    </p:spTree>
    <p:extLst>
      <p:ext uri="{BB962C8B-B14F-4D97-AF65-F5344CB8AC3E}">
        <p14:creationId xmlns:p14="http://schemas.microsoft.com/office/powerpoint/2010/main" xmlns="" val="41589187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620000" cy="685800"/>
          </a:xfrm>
        </p:spPr>
        <p:txBody>
          <a:bodyPr/>
          <a:lstStyle/>
          <a:p>
            <a:r>
              <a:rPr lang="en-US" b="1" dirty="0" smtClean="0">
                <a:latin typeface="Monotype Corsiva" pitchFamily="66" charset="0"/>
              </a:rPr>
              <a:t>WRITING SENTENCES</a:t>
            </a:r>
            <a:endParaRPr lang="en-US" b="1" dirty="0">
              <a:latin typeface="Monotype Corsiva" pitchFamily="66" charset="0"/>
            </a:endParaRPr>
          </a:p>
        </p:txBody>
      </p:sp>
      <p:sp>
        <p:nvSpPr>
          <p:cNvPr id="3" name="Content Placeholder 2"/>
          <p:cNvSpPr>
            <a:spLocks noGrp="1"/>
          </p:cNvSpPr>
          <p:nvPr>
            <p:ph idx="1"/>
          </p:nvPr>
        </p:nvSpPr>
        <p:spPr>
          <a:xfrm>
            <a:off x="457200" y="1066800"/>
            <a:ext cx="7620000" cy="5715000"/>
          </a:xfrm>
        </p:spPr>
        <p:txBody>
          <a:bodyPr>
            <a:normAutofit lnSpcReduction="10000"/>
          </a:bodyPr>
          <a:lstStyle/>
          <a:p>
            <a:r>
              <a:rPr lang="en-US" dirty="0" smtClean="0"/>
              <a:t>This is a method we use to remember for the notes we take down which is by creating silly sentences.</a:t>
            </a:r>
          </a:p>
          <a:p>
            <a:r>
              <a:rPr lang="en-US" dirty="0" smtClean="0"/>
              <a:t>This strategy can even help us learn those extra troublesome spelling words by just making up a sentence using words that begin with the letters .</a:t>
            </a:r>
          </a:p>
          <a:p>
            <a:r>
              <a:rPr lang="en-US" dirty="0" smtClean="0"/>
              <a:t>For an example : -</a:t>
            </a:r>
            <a:br>
              <a:rPr lang="en-US" dirty="0" smtClean="0"/>
            </a:br>
            <a:r>
              <a:rPr lang="en-US" dirty="0" smtClean="0"/>
              <a:t>"My Very Excellent Mom Just Served Us Nine Pizzas“</a:t>
            </a:r>
            <a:br>
              <a:rPr lang="en-US" dirty="0" smtClean="0"/>
            </a:br>
            <a:r>
              <a:rPr lang="en-US" dirty="0" smtClean="0"/>
              <a:t>(Every alphabet that is capitalized represents a planet)</a:t>
            </a:r>
            <a:br>
              <a:rPr lang="en-US" dirty="0" smtClean="0"/>
            </a:br>
            <a:r>
              <a:rPr lang="en-US" dirty="0" err="1" smtClean="0"/>
              <a:t>Mecury</a:t>
            </a:r>
            <a:r>
              <a:rPr lang="en-US" dirty="0" smtClean="0"/>
              <a:t/>
            </a:r>
            <a:br>
              <a:rPr lang="en-US" dirty="0" smtClean="0"/>
            </a:br>
            <a:r>
              <a:rPr lang="en-US" dirty="0" smtClean="0"/>
              <a:t>Venus</a:t>
            </a:r>
            <a:br>
              <a:rPr lang="en-US" dirty="0" smtClean="0"/>
            </a:br>
            <a:r>
              <a:rPr lang="en-US" dirty="0" smtClean="0"/>
              <a:t>Earth</a:t>
            </a:r>
            <a:br>
              <a:rPr lang="en-US" dirty="0" smtClean="0"/>
            </a:br>
            <a:r>
              <a:rPr lang="en-US" dirty="0" smtClean="0"/>
              <a:t>Mars</a:t>
            </a:r>
            <a:br>
              <a:rPr lang="en-US" dirty="0" smtClean="0"/>
            </a:br>
            <a:r>
              <a:rPr lang="en-US" dirty="0" smtClean="0"/>
              <a:t>Jupiter</a:t>
            </a:r>
            <a:br>
              <a:rPr lang="en-US" dirty="0" smtClean="0"/>
            </a:br>
            <a:r>
              <a:rPr lang="en-US" dirty="0" smtClean="0"/>
              <a:t>Saturn</a:t>
            </a:r>
            <a:br>
              <a:rPr lang="en-US" dirty="0" smtClean="0"/>
            </a:br>
            <a:r>
              <a:rPr lang="en-US" dirty="0" smtClean="0"/>
              <a:t>Uranus</a:t>
            </a:r>
            <a:br>
              <a:rPr lang="en-US" dirty="0" smtClean="0"/>
            </a:br>
            <a:r>
              <a:rPr lang="en-US" dirty="0" smtClean="0"/>
              <a:t>Neptune</a:t>
            </a:r>
            <a:br>
              <a:rPr lang="en-US" dirty="0" smtClean="0"/>
            </a:br>
            <a:r>
              <a:rPr lang="en-US" dirty="0" smtClean="0"/>
              <a:t>Pluto  </a:t>
            </a:r>
            <a:endParaRPr lang="en-US" dirty="0"/>
          </a:p>
        </p:txBody>
      </p:sp>
    </p:spTree>
    <p:extLst>
      <p:ext uri="{BB962C8B-B14F-4D97-AF65-F5344CB8AC3E}">
        <p14:creationId xmlns:p14="http://schemas.microsoft.com/office/powerpoint/2010/main" xmlns="" val="11234829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onotype Corsiva" pitchFamily="66" charset="0"/>
              </a:rPr>
              <a:t>ACRONYMS</a:t>
            </a:r>
            <a:endParaRPr lang="en-US" b="1" dirty="0">
              <a:latin typeface="Monotype Corsiva" pitchFamily="66" charset="0"/>
            </a:endParaRPr>
          </a:p>
        </p:txBody>
      </p:sp>
      <p:sp>
        <p:nvSpPr>
          <p:cNvPr id="3" name="Content Placeholder 2"/>
          <p:cNvSpPr>
            <a:spLocks noGrp="1"/>
          </p:cNvSpPr>
          <p:nvPr>
            <p:ph idx="1"/>
          </p:nvPr>
        </p:nvSpPr>
        <p:spPr>
          <a:xfrm>
            <a:off x="152400" y="1219200"/>
            <a:ext cx="7924800" cy="5181600"/>
          </a:xfrm>
        </p:spPr>
        <p:txBody>
          <a:bodyPr/>
          <a:lstStyle/>
          <a:p>
            <a:r>
              <a:rPr lang="en-US" dirty="0"/>
              <a:t>An acronym is a word made up from the first letters of a list of words</a:t>
            </a:r>
            <a:r>
              <a:rPr lang="en-US" dirty="0" smtClean="0"/>
              <a:t>.</a:t>
            </a:r>
          </a:p>
          <a:p>
            <a:pPr marL="342900" lvl="2">
              <a:buClr>
                <a:schemeClr val="accent1"/>
              </a:buClr>
            </a:pPr>
            <a:r>
              <a:rPr lang="en-US" sz="2400" dirty="0">
                <a:solidFill>
                  <a:schemeClr val="bg2">
                    <a:lumMod val="10000"/>
                  </a:schemeClr>
                </a:solidFill>
                <a:latin typeface="Times New Roman" pitchFamily="18" charset="0"/>
                <a:cs typeface="Times New Roman" pitchFamily="18" charset="0"/>
              </a:rPr>
              <a:t>Each of the letters in the word is meant to trigger your memory to help you remember an item. This is particularly useful when remembering words in a specified order.  </a:t>
            </a:r>
            <a:endParaRPr lang="en-US" sz="2400" dirty="0" smtClean="0">
              <a:solidFill>
                <a:schemeClr val="bg2">
                  <a:lumMod val="10000"/>
                </a:schemeClr>
              </a:solidFill>
              <a:latin typeface="Times New Roman" pitchFamily="18" charset="0"/>
              <a:cs typeface="Times New Roman" pitchFamily="18" charset="0"/>
            </a:endParaRPr>
          </a:p>
          <a:p>
            <a:pPr marL="342900" lvl="2">
              <a:buClr>
                <a:schemeClr val="accent1"/>
              </a:buClr>
            </a:pPr>
            <a:r>
              <a:rPr lang="en-US" sz="2400" dirty="0" smtClean="0">
                <a:solidFill>
                  <a:schemeClr val="bg2">
                    <a:lumMod val="10000"/>
                  </a:schemeClr>
                </a:solidFill>
                <a:latin typeface="Times New Roman" pitchFamily="18" charset="0"/>
                <a:cs typeface="Times New Roman" pitchFamily="18" charset="0"/>
              </a:rPr>
              <a:t>Examples of acronyms : -</a:t>
            </a:r>
            <a:br>
              <a:rPr lang="en-US" sz="2400" dirty="0" smtClean="0">
                <a:solidFill>
                  <a:schemeClr val="bg2">
                    <a:lumMod val="10000"/>
                  </a:schemeClr>
                </a:solidFill>
                <a:latin typeface="Times New Roman" pitchFamily="18" charset="0"/>
                <a:cs typeface="Times New Roman" pitchFamily="18" charset="0"/>
              </a:rPr>
            </a:br>
            <a:r>
              <a:rPr lang="en-US" sz="2400" dirty="0" smtClean="0">
                <a:solidFill>
                  <a:schemeClr val="bg2">
                    <a:lumMod val="10000"/>
                  </a:schemeClr>
                </a:solidFill>
                <a:latin typeface="Times New Roman" pitchFamily="18" charset="0"/>
                <a:cs typeface="Times New Roman" pitchFamily="18" charset="0"/>
              </a:rPr>
              <a:t/>
            </a:r>
            <a:br>
              <a:rPr lang="en-US" sz="2400" dirty="0" smtClean="0">
                <a:solidFill>
                  <a:schemeClr val="bg2">
                    <a:lumMod val="10000"/>
                  </a:schemeClr>
                </a:solidFill>
                <a:latin typeface="Times New Roman" pitchFamily="18" charset="0"/>
                <a:cs typeface="Times New Roman" pitchFamily="18" charset="0"/>
              </a:rPr>
            </a:br>
            <a:r>
              <a:rPr lang="en-US" sz="2400" dirty="0">
                <a:solidFill>
                  <a:schemeClr val="bg2">
                    <a:lumMod val="10000"/>
                  </a:schemeClr>
                </a:solidFill>
                <a:latin typeface="Times New Roman" pitchFamily="18" charset="0"/>
                <a:cs typeface="Times New Roman" pitchFamily="18" charset="0"/>
              </a:rPr>
              <a:t>Remember the acrostic for the order of </a:t>
            </a:r>
            <a:r>
              <a:rPr lang="en-US" sz="2400" dirty="0" smtClean="0">
                <a:solidFill>
                  <a:schemeClr val="bg2">
                    <a:lumMod val="10000"/>
                  </a:schemeClr>
                </a:solidFill>
                <a:latin typeface="Times New Roman" pitchFamily="18" charset="0"/>
                <a:cs typeface="Times New Roman" pitchFamily="18" charset="0"/>
              </a:rPr>
              <a:t> the  </a:t>
            </a:r>
            <a:r>
              <a:rPr lang="en-US" sz="2400" dirty="0" err="1" smtClean="0">
                <a:solidFill>
                  <a:schemeClr val="bg2">
                    <a:lumMod val="10000"/>
                  </a:schemeClr>
                </a:solidFill>
                <a:latin typeface="Times New Roman" pitchFamily="18" charset="0"/>
                <a:cs typeface="Times New Roman" pitchFamily="18" charset="0"/>
              </a:rPr>
              <a:t>colours</a:t>
            </a:r>
            <a:r>
              <a:rPr lang="en-US" sz="2400" dirty="0" smtClean="0">
                <a:solidFill>
                  <a:schemeClr val="bg2">
                    <a:lumMod val="10000"/>
                  </a:schemeClr>
                </a:solidFill>
                <a:latin typeface="Times New Roman" pitchFamily="18" charset="0"/>
                <a:cs typeface="Times New Roman" pitchFamily="18" charset="0"/>
              </a:rPr>
              <a:t> of the rainbow.</a:t>
            </a:r>
            <a:br>
              <a:rPr lang="en-US" sz="2400" dirty="0" smtClean="0">
                <a:solidFill>
                  <a:schemeClr val="bg2">
                    <a:lumMod val="10000"/>
                  </a:schemeClr>
                </a:solidFill>
                <a:latin typeface="Times New Roman" pitchFamily="18" charset="0"/>
                <a:cs typeface="Times New Roman" pitchFamily="18" charset="0"/>
              </a:rPr>
            </a:br>
            <a:r>
              <a:rPr lang="en-US" sz="2400" dirty="0" smtClean="0">
                <a:solidFill>
                  <a:schemeClr val="bg2">
                    <a:lumMod val="10000"/>
                  </a:schemeClr>
                </a:solidFill>
                <a:latin typeface="Times New Roman" pitchFamily="18" charset="0"/>
                <a:cs typeface="Times New Roman" pitchFamily="18" charset="0"/>
              </a:rPr>
              <a:t>“</a:t>
            </a:r>
            <a:r>
              <a:rPr lang="en-US" sz="2400" dirty="0" smtClean="0">
                <a:solidFill>
                  <a:srgbClr val="FF0000"/>
                </a:solidFill>
                <a:latin typeface="Times New Roman" pitchFamily="18" charset="0"/>
                <a:cs typeface="Times New Roman" pitchFamily="18" charset="0"/>
              </a:rPr>
              <a:t>Red</a:t>
            </a:r>
            <a:r>
              <a:rPr lang="en-US" sz="2400" dirty="0" smtClean="0">
                <a:solidFill>
                  <a:schemeClr val="bg2">
                    <a:lumMod val="10000"/>
                  </a:schemeClr>
                </a:solidFill>
                <a:latin typeface="Times New Roman" pitchFamily="18" charset="0"/>
                <a:cs typeface="Times New Roman" pitchFamily="18" charset="0"/>
              </a:rPr>
              <a:t> </a:t>
            </a:r>
            <a:r>
              <a:rPr lang="en-US" sz="2400" dirty="0" smtClean="0">
                <a:solidFill>
                  <a:srgbClr val="FFC000"/>
                </a:solidFill>
                <a:latin typeface="Times New Roman" pitchFamily="18" charset="0"/>
                <a:cs typeface="Times New Roman" pitchFamily="18" charset="0"/>
              </a:rPr>
              <a:t>Of</a:t>
            </a:r>
            <a:r>
              <a:rPr lang="en-US" sz="2400" dirty="0" smtClean="0">
                <a:solidFill>
                  <a:schemeClr val="bg2">
                    <a:lumMod val="10000"/>
                  </a:schemeClr>
                </a:solidFill>
                <a:latin typeface="Times New Roman" pitchFamily="18" charset="0"/>
                <a:cs typeface="Times New Roman" pitchFamily="18" charset="0"/>
              </a:rPr>
              <a:t> </a:t>
            </a:r>
            <a:r>
              <a:rPr lang="en-US" sz="2400" dirty="0" smtClean="0">
                <a:solidFill>
                  <a:srgbClr val="FFFF00"/>
                </a:solidFill>
                <a:latin typeface="Times New Roman" pitchFamily="18" charset="0"/>
                <a:cs typeface="Times New Roman" pitchFamily="18" charset="0"/>
              </a:rPr>
              <a:t>York</a:t>
            </a:r>
            <a:r>
              <a:rPr lang="en-US" sz="2400" dirty="0" smtClean="0">
                <a:solidFill>
                  <a:schemeClr val="bg2">
                    <a:lumMod val="10000"/>
                  </a:schemeClr>
                </a:solidFill>
                <a:latin typeface="Times New Roman" pitchFamily="18" charset="0"/>
                <a:cs typeface="Times New Roman" pitchFamily="18" charset="0"/>
              </a:rPr>
              <a:t> </a:t>
            </a:r>
            <a:r>
              <a:rPr lang="en-US" sz="2400" dirty="0" smtClean="0">
                <a:solidFill>
                  <a:srgbClr val="00B050"/>
                </a:solidFill>
                <a:latin typeface="Times New Roman" pitchFamily="18" charset="0"/>
                <a:cs typeface="Times New Roman" pitchFamily="18" charset="0"/>
              </a:rPr>
              <a:t>Gains</a:t>
            </a:r>
            <a:r>
              <a:rPr lang="en-US" sz="2400" dirty="0" smtClean="0">
                <a:solidFill>
                  <a:schemeClr val="bg2">
                    <a:lumMod val="10000"/>
                  </a:schemeClr>
                </a:solidFill>
                <a:latin typeface="Times New Roman" pitchFamily="18" charset="0"/>
                <a:cs typeface="Times New Roman" pitchFamily="18" charset="0"/>
              </a:rPr>
              <a:t> </a:t>
            </a:r>
            <a:r>
              <a:rPr lang="en-US" sz="2400" dirty="0" smtClean="0">
                <a:solidFill>
                  <a:srgbClr val="00B0F0"/>
                </a:solidFill>
                <a:latin typeface="Times New Roman" pitchFamily="18" charset="0"/>
                <a:cs typeface="Times New Roman" pitchFamily="18" charset="0"/>
              </a:rPr>
              <a:t>Better </a:t>
            </a:r>
            <a:r>
              <a:rPr lang="en-US" sz="2400" dirty="0" smtClean="0">
                <a:solidFill>
                  <a:srgbClr val="002060"/>
                </a:solidFill>
                <a:latin typeface="Times New Roman" pitchFamily="18" charset="0"/>
                <a:cs typeface="Times New Roman" pitchFamily="18" charset="0"/>
              </a:rPr>
              <a:t>In</a:t>
            </a:r>
            <a:r>
              <a:rPr lang="en-US" sz="2400" dirty="0" smtClean="0">
                <a:solidFill>
                  <a:schemeClr val="bg2">
                    <a:lumMod val="10000"/>
                  </a:schemeClr>
                </a:solidFill>
                <a:latin typeface="Times New Roman" pitchFamily="18" charset="0"/>
                <a:cs typeface="Times New Roman" pitchFamily="18" charset="0"/>
              </a:rPr>
              <a:t> </a:t>
            </a:r>
            <a:r>
              <a:rPr lang="en-US" sz="2400" dirty="0" smtClean="0">
                <a:solidFill>
                  <a:srgbClr val="7030A0"/>
                </a:solidFill>
                <a:latin typeface="Times New Roman" pitchFamily="18" charset="0"/>
                <a:cs typeface="Times New Roman" pitchFamily="18" charset="0"/>
              </a:rPr>
              <a:t>Vain</a:t>
            </a:r>
            <a:r>
              <a:rPr lang="en-US" sz="2400" dirty="0" smtClean="0">
                <a:solidFill>
                  <a:schemeClr val="bg2">
                    <a:lumMod val="10000"/>
                  </a:schemeClr>
                </a:solidFill>
                <a:latin typeface="Times New Roman" pitchFamily="18" charset="0"/>
                <a:cs typeface="Times New Roman" pitchFamily="18" charset="0"/>
              </a:rPr>
              <a:t>”</a:t>
            </a:r>
            <a:endParaRPr lang="en-US" sz="2400" dirty="0">
              <a:solidFill>
                <a:schemeClr val="bg2">
                  <a:lumMod val="10000"/>
                </a:schemeClr>
              </a:solidFill>
              <a:latin typeface="Times New Roman" pitchFamily="18" charset="0"/>
              <a:cs typeface="Times New Roman" pitchFamily="18" charset="0"/>
            </a:endParaRPr>
          </a:p>
        </p:txBody>
      </p:sp>
      <p:pic>
        <p:nvPicPr>
          <p:cNvPr id="4" name="Picture 3" descr="C:\Users\wirichar\AppData\Local\Microsoft\Windows\Temporary Internet Files\Content.IE5\GB18LUXE\MC900391804[1].wmf"/>
          <p:cNvPicPr>
            <a:picLocks noChangeAspect="1" noChangeArrowheads="1"/>
          </p:cNvPicPr>
          <p:nvPr/>
        </p:nvPicPr>
        <p:blipFill>
          <a:blip r:embed="rId2" cstate="print"/>
          <a:srcRect/>
          <a:stretch>
            <a:fillRect/>
          </a:stretch>
        </p:blipFill>
        <p:spPr bwMode="auto">
          <a:xfrm>
            <a:off x="457200" y="5257800"/>
            <a:ext cx="1671386" cy="1371600"/>
          </a:xfrm>
          <a:prstGeom prst="rect">
            <a:avLst/>
          </a:prstGeom>
          <a:noFill/>
        </p:spPr>
      </p:pic>
    </p:spTree>
    <p:extLst>
      <p:ext uri="{BB962C8B-B14F-4D97-AF65-F5344CB8AC3E}">
        <p14:creationId xmlns:p14="http://schemas.microsoft.com/office/powerpoint/2010/main" xmlns="" val="36179574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7620000" cy="6172200"/>
          </a:xfrm>
        </p:spPr>
        <p:txBody>
          <a:bodyPr/>
          <a:lstStyle/>
          <a:p>
            <a:pPr marL="114300" indent="0">
              <a:buNone/>
            </a:pPr>
            <a:r>
              <a:rPr lang="en-US" sz="2400" dirty="0">
                <a:solidFill>
                  <a:schemeClr val="bg2">
                    <a:lumMod val="10000"/>
                  </a:schemeClr>
                </a:solidFill>
                <a:latin typeface="Times New Roman" pitchFamily="18" charset="0"/>
                <a:cs typeface="Times New Roman" pitchFamily="18" charset="0"/>
              </a:rPr>
              <a:t>Other examples include:  NBA (National Basketball Associations), </a:t>
            </a:r>
            <a:r>
              <a:rPr lang="en-US" sz="2400" dirty="0" smtClean="0">
                <a:solidFill>
                  <a:schemeClr val="bg2">
                    <a:lumMod val="10000"/>
                  </a:schemeClr>
                </a:solidFill>
                <a:latin typeface="Times New Roman" pitchFamily="18" charset="0"/>
                <a:cs typeface="Times New Roman" pitchFamily="18" charset="0"/>
              </a:rPr>
              <a:t>BPL (Barclays Premier League) WWF (World Wide Fund)</a:t>
            </a:r>
          </a:p>
          <a:p>
            <a:pPr marL="114300" indent="0">
              <a:buNone/>
            </a:pPr>
            <a:endParaRPr lang="en-US" sz="2400" dirty="0">
              <a:solidFill>
                <a:schemeClr val="bg2">
                  <a:lumMod val="10000"/>
                </a:schemeClr>
              </a:solidFill>
              <a:latin typeface="Times New Roman" pitchFamily="18" charset="0"/>
              <a:cs typeface="Times New Roman" pitchFamily="18" charset="0"/>
            </a:endParaRPr>
          </a:p>
          <a:p>
            <a:pPr marL="114300" indent="0">
              <a:buNone/>
            </a:pPr>
            <a:endParaRPr lang="en-US" dirty="0"/>
          </a:p>
        </p:txBody>
      </p:sp>
      <p:pic>
        <p:nvPicPr>
          <p:cNvPr id="4" name="Picture 3" descr="C:\Users\wirichar\AppData\Local\Microsoft\Windows\Temporary Internet Files\Content.IE5\MN7FS63B\MC900441631[1].wmf"/>
          <p:cNvPicPr>
            <a:picLocks noChangeAspect="1" noChangeArrowheads="1"/>
          </p:cNvPicPr>
          <p:nvPr/>
        </p:nvPicPr>
        <p:blipFill>
          <a:blip r:embed="rId2" cstate="print"/>
          <a:srcRect/>
          <a:stretch>
            <a:fillRect/>
          </a:stretch>
        </p:blipFill>
        <p:spPr bwMode="auto">
          <a:xfrm>
            <a:off x="457200" y="1828800"/>
            <a:ext cx="1076817" cy="1600200"/>
          </a:xfrm>
          <a:prstGeom prst="rect">
            <a:avLst/>
          </a:prstGeom>
          <a:noFill/>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124200" y="1690687"/>
            <a:ext cx="2853052" cy="219551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38200" y="3733800"/>
            <a:ext cx="1752600" cy="2600325"/>
          </a:xfrm>
          <a:prstGeom prst="rect">
            <a:avLst/>
          </a:prstGeom>
        </p:spPr>
      </p:pic>
    </p:spTree>
    <p:extLst>
      <p:ext uri="{BB962C8B-B14F-4D97-AF65-F5344CB8AC3E}">
        <p14:creationId xmlns:p14="http://schemas.microsoft.com/office/powerpoint/2010/main" xmlns="" val="26492065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b="1" dirty="0" smtClean="0">
                <a:latin typeface="Monotype Corsiva" pitchFamily="66" charset="0"/>
              </a:rPr>
              <a:t>REHEARSING</a:t>
            </a:r>
            <a:endParaRPr lang="en-US" b="1" dirty="0">
              <a:latin typeface="Monotype Corsiva" pitchFamily="66" charset="0"/>
            </a:endParaRPr>
          </a:p>
        </p:txBody>
      </p:sp>
      <p:sp>
        <p:nvSpPr>
          <p:cNvPr id="3" name="Content Placeholder 2"/>
          <p:cNvSpPr>
            <a:spLocks noGrp="1"/>
          </p:cNvSpPr>
          <p:nvPr>
            <p:ph idx="1"/>
          </p:nvPr>
        </p:nvSpPr>
        <p:spPr>
          <a:xfrm>
            <a:off x="152400" y="1447800"/>
            <a:ext cx="7620000" cy="4800600"/>
          </a:xfrm>
        </p:spPr>
        <p:txBody>
          <a:bodyPr>
            <a:normAutofit/>
          </a:bodyPr>
          <a:lstStyle/>
          <a:p>
            <a:r>
              <a:rPr lang="en-US" dirty="0"/>
              <a:t>When you want to remember information, you have to practice it, or else it fades. So, just as actors need to rehearse in order to remember their lines, students need to rehearse to remember what they are learning</a:t>
            </a:r>
            <a:r>
              <a:rPr lang="en-US" dirty="0" smtClean="0"/>
              <a:t>.</a:t>
            </a:r>
          </a:p>
          <a:p>
            <a:r>
              <a:rPr lang="en-US" dirty="0" smtClean="0"/>
              <a:t>These are the tips of rehearsing : -</a:t>
            </a:r>
          </a:p>
          <a:p>
            <a:pPr marL="571500" indent="-457200">
              <a:buFont typeface="+mj-lt"/>
              <a:buAutoNum type="alphaLcParenR"/>
            </a:pPr>
            <a:r>
              <a:rPr lang="en-US" dirty="0"/>
              <a:t> Rehearse for short practice periods (perhaps 30 to 60 minutes</a:t>
            </a:r>
            <a:r>
              <a:rPr lang="en-US" dirty="0" smtClean="0"/>
              <a:t>)</a:t>
            </a:r>
          </a:p>
          <a:p>
            <a:pPr marL="571500" indent="-457200">
              <a:buFont typeface="+mj-lt"/>
              <a:buAutoNum type="alphaLcParenR"/>
            </a:pPr>
            <a:r>
              <a:rPr lang="en-US" dirty="0"/>
              <a:t>Use a multisensory approach every time you rehearse: say it, write it, read it, draw it, sing it – do whatever it takes</a:t>
            </a:r>
            <a:r>
              <a:rPr lang="en-US" dirty="0" smtClean="0"/>
              <a:t>.</a:t>
            </a:r>
          </a:p>
          <a:p>
            <a:pPr marL="571500" indent="-457200">
              <a:buFont typeface="+mj-lt"/>
              <a:buAutoNum type="alphaLcParenR"/>
            </a:pPr>
            <a:r>
              <a:rPr lang="en-US" dirty="0"/>
              <a:t>Just before going to sleep, review everything you will need to know for the next day or for the upcoming test</a:t>
            </a:r>
            <a:r>
              <a:rPr lang="en-US" dirty="0" smtClean="0"/>
              <a:t>.</a:t>
            </a:r>
          </a:p>
          <a:p>
            <a:pPr marL="571500" indent="-457200">
              <a:buFont typeface="+mj-lt"/>
              <a:buAutoNum type="alphaLcParenR"/>
            </a:pPr>
            <a:r>
              <a:rPr lang="en-US" dirty="0"/>
              <a:t> Review in the morning while brushing your teeth, eating breakfast or </a:t>
            </a:r>
            <a:r>
              <a:rPr lang="en-US" dirty="0" smtClean="0"/>
              <a:t>on the way to class.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489873" y="2590800"/>
            <a:ext cx="1688763" cy="2266950"/>
          </a:xfrm>
          <a:prstGeom prst="rect">
            <a:avLst/>
          </a:prstGeom>
        </p:spPr>
      </p:pic>
    </p:spTree>
    <p:extLst>
      <p:ext uri="{BB962C8B-B14F-4D97-AF65-F5344CB8AC3E}">
        <p14:creationId xmlns:p14="http://schemas.microsoft.com/office/powerpoint/2010/main" xmlns="" val="3733332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onotype Corsiva" pitchFamily="66" charset="0"/>
              </a:rPr>
              <a:t>PLAYING GAMES</a:t>
            </a:r>
            <a:endParaRPr lang="en-US" b="1" dirty="0">
              <a:latin typeface="Monotype Corsiva" pitchFamily="66" charset="0"/>
            </a:endParaRPr>
          </a:p>
        </p:txBody>
      </p:sp>
      <p:sp>
        <p:nvSpPr>
          <p:cNvPr id="3" name="Content Placeholder 2"/>
          <p:cNvSpPr>
            <a:spLocks noGrp="1"/>
          </p:cNvSpPr>
          <p:nvPr>
            <p:ph idx="1"/>
          </p:nvPr>
        </p:nvSpPr>
        <p:spPr>
          <a:xfrm>
            <a:off x="304800" y="1295400"/>
            <a:ext cx="7772400" cy="5486400"/>
          </a:xfrm>
        </p:spPr>
        <p:txBody>
          <a:bodyPr>
            <a:noAutofit/>
          </a:bodyPr>
          <a:lstStyle/>
          <a:p>
            <a:r>
              <a:rPr lang="en-US" sz="1800" dirty="0"/>
              <a:t>Playing games is a great way to memorize information. You see, as you play the game you are learning the material and practicing it over and over again. </a:t>
            </a:r>
            <a:endParaRPr lang="en-US" sz="1800" dirty="0" smtClean="0"/>
          </a:p>
          <a:p>
            <a:r>
              <a:rPr lang="en-US" sz="1800" dirty="0" smtClean="0"/>
              <a:t>Games </a:t>
            </a:r>
            <a:r>
              <a:rPr lang="en-US" sz="1800" dirty="0"/>
              <a:t>can help you remember facts, formulas, definitions, events or any other information you're trying to learn</a:t>
            </a:r>
            <a:r>
              <a:rPr lang="en-US" sz="1800" dirty="0" smtClean="0"/>
              <a:t>.</a:t>
            </a:r>
          </a:p>
          <a:p>
            <a:pPr marL="114300" indent="0">
              <a:buNone/>
            </a:pPr>
            <a:endParaRPr lang="en-US" sz="1800"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514600" y="2812473"/>
            <a:ext cx="4114800" cy="4038600"/>
          </a:xfrm>
          <a:prstGeom prst="rect">
            <a:avLst/>
          </a:prstGeom>
        </p:spPr>
      </p:pic>
    </p:spTree>
    <p:extLst>
      <p:ext uri="{BB962C8B-B14F-4D97-AF65-F5344CB8AC3E}">
        <p14:creationId xmlns:p14="http://schemas.microsoft.com/office/powerpoint/2010/main" xmlns="" val="1911445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28600"/>
            <a:ext cx="7620000" cy="6172200"/>
          </a:xfrm>
        </p:spPr>
        <p:txBody>
          <a:bodyPr>
            <a:normAutofit fontScale="92500" lnSpcReduction="10000"/>
          </a:bodyPr>
          <a:lstStyle/>
          <a:p>
            <a:r>
              <a:rPr lang="en-US" sz="2400" dirty="0"/>
              <a:t>Here is an example : -</a:t>
            </a:r>
          </a:p>
          <a:p>
            <a:pPr marL="571500" indent="-457200">
              <a:buFont typeface="+mj-lt"/>
              <a:buAutoNum type="alphaLcParenR"/>
            </a:pPr>
            <a:r>
              <a:rPr lang="en-US" sz="2400" dirty="0"/>
              <a:t>Play Memory, alone or with others, using decks of cards you make from ordinary index cards you cut in half.</a:t>
            </a:r>
          </a:p>
          <a:p>
            <a:pPr marL="571500" indent="-457200">
              <a:buFont typeface="+mj-lt"/>
              <a:buAutoNum type="alphaLcParenR"/>
            </a:pPr>
            <a:r>
              <a:rPr lang="en-US" sz="2400" dirty="0"/>
              <a:t> Create pairs by writing the same number on each of two cards, 1 and 1, 2 and 2, etc. Write the numbers tiny so they will not interfere with play. </a:t>
            </a:r>
          </a:p>
          <a:p>
            <a:pPr marL="571500" indent="-457200">
              <a:buFont typeface="+mj-lt"/>
              <a:buAutoNum type="alphaLcParenR"/>
            </a:pPr>
            <a:r>
              <a:rPr lang="en-US" sz="2400" dirty="0"/>
              <a:t>On each pair, write a question on one card and the answer on the other card. For example, "2x7=" is on one card and "14" is on its pair, or "Where did the Pilgrims land?" is on one card and the other one is on its pair. </a:t>
            </a:r>
          </a:p>
          <a:p>
            <a:pPr marL="571500" indent="-457200">
              <a:buFont typeface="+mj-lt"/>
              <a:buAutoNum type="alphaLcParenR"/>
            </a:pPr>
            <a:r>
              <a:rPr lang="en-US" sz="2400" dirty="0"/>
              <a:t>Then shuffle all the cards and play Memory with yourself or with a friend. If you're alone, see how fast you can match up all the pairs.</a:t>
            </a:r>
          </a:p>
          <a:p>
            <a:pPr marL="571500" indent="-457200">
              <a:buFont typeface="+mj-lt"/>
              <a:buAutoNum type="alphaLcParenR"/>
            </a:pPr>
            <a:r>
              <a:rPr lang="en-US" sz="2400" dirty="0"/>
              <a:t> You'll be able to check yourself by making sure the small numbers are the same. </a:t>
            </a:r>
            <a:br>
              <a:rPr lang="en-US" sz="2400" dirty="0"/>
            </a:br>
            <a:r>
              <a:rPr lang="en-US" sz="2400" dirty="0" smtClean="0"/>
              <a:t>			</a:t>
            </a:r>
          </a:p>
          <a:p>
            <a:pPr marL="114300" indent="0">
              <a:buNone/>
            </a:pPr>
            <a:r>
              <a:rPr lang="en-US" sz="2400" dirty="0"/>
              <a:t>	</a:t>
            </a:r>
            <a:r>
              <a:rPr lang="en-US" sz="2400" dirty="0" smtClean="0"/>
              <a:t>HAVE FUN LEARNING !!</a:t>
            </a:r>
            <a:endParaRPr lang="en-US" sz="2400" dirty="0"/>
          </a:p>
          <a:p>
            <a:endParaRPr lang="en-US" dirty="0"/>
          </a:p>
        </p:txBody>
      </p:sp>
      <p:sp>
        <p:nvSpPr>
          <p:cNvPr id="3" name="Smiley Face 2"/>
          <p:cNvSpPr/>
          <p:nvPr/>
        </p:nvSpPr>
        <p:spPr>
          <a:xfrm>
            <a:off x="5029200" y="5029200"/>
            <a:ext cx="2971800" cy="1371600"/>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9859268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7620000" cy="6019800"/>
          </a:xfrm>
        </p:spPr>
        <p:txBody>
          <a:bodyPr/>
          <a:lstStyle/>
          <a:p>
            <a:pPr marL="114300" indent="0">
              <a:buNone/>
            </a:pPr>
            <a:endParaRPr lang="en-US" sz="8000" dirty="0" smtClean="0">
              <a:latin typeface="Monotype Corsiva" pitchFamily="66" charset="0"/>
            </a:endParaRPr>
          </a:p>
          <a:p>
            <a:pPr marL="114300" indent="0">
              <a:buNone/>
            </a:pPr>
            <a:r>
              <a:rPr lang="en-US" sz="8000" dirty="0" smtClean="0">
                <a:latin typeface="Monotype Corsiva" pitchFamily="66" charset="0"/>
              </a:rPr>
              <a:t>     THANK YOU</a:t>
            </a:r>
            <a:endParaRPr lang="en-US" sz="8000" dirty="0">
              <a:latin typeface="Monotype Corsiva" pitchFamily="66"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23309" y="3048000"/>
            <a:ext cx="2286000" cy="3383280"/>
          </a:xfrm>
          <a:prstGeom prst="rect">
            <a:avLst/>
          </a:prstGeom>
        </p:spPr>
      </p:pic>
    </p:spTree>
    <p:extLst>
      <p:ext uri="{BB962C8B-B14F-4D97-AF65-F5344CB8AC3E}">
        <p14:creationId xmlns:p14="http://schemas.microsoft.com/office/powerpoint/2010/main" xmlns="" val="38359672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onotype Corsiva" pitchFamily="66" charset="0"/>
              </a:rPr>
              <a:t>CHUNKING</a:t>
            </a:r>
            <a:endParaRPr lang="en-US" b="1" dirty="0">
              <a:latin typeface="Monotype Corsiva" pitchFamily="66" charset="0"/>
            </a:endParaRPr>
          </a:p>
        </p:txBody>
      </p:sp>
      <p:sp>
        <p:nvSpPr>
          <p:cNvPr id="3" name="Content Placeholder 2"/>
          <p:cNvSpPr>
            <a:spLocks noGrp="1"/>
          </p:cNvSpPr>
          <p:nvPr>
            <p:ph idx="1"/>
          </p:nvPr>
        </p:nvSpPr>
        <p:spPr>
          <a:xfrm>
            <a:off x="533400" y="1295400"/>
            <a:ext cx="7498080" cy="5257800"/>
          </a:xfrm>
        </p:spPr>
        <p:txBody>
          <a:bodyPr>
            <a:normAutofit/>
          </a:bodyPr>
          <a:lstStyle/>
          <a:p>
            <a:r>
              <a:rPr lang="en-US" sz="2400" dirty="0" smtClean="0"/>
              <a:t>Chunking is a way of memorizing information which is by breaking it up into small chunks. We may not </a:t>
            </a:r>
            <a:r>
              <a:rPr lang="en-US" sz="2400" dirty="0" err="1" smtClean="0"/>
              <a:t>realise</a:t>
            </a:r>
            <a:r>
              <a:rPr lang="en-US" sz="2400" dirty="0" smtClean="0"/>
              <a:t> this but we often use this method on a daily basis. We normally use it when we memorize our friend`s telephone number , our identification card number and also our passwords.</a:t>
            </a:r>
          </a:p>
          <a:p>
            <a:r>
              <a:rPr lang="en-US" sz="2400" dirty="0" smtClean="0"/>
              <a:t>It is easy to remember long </a:t>
            </a:r>
            <a:r>
              <a:rPr lang="en-US" sz="2400" dirty="0" err="1" smtClean="0"/>
              <a:t>informations</a:t>
            </a:r>
            <a:r>
              <a:rPr lang="en-US" sz="2400" dirty="0" smtClean="0"/>
              <a:t> when you chunk them because a normal human can only remember 3 – 5 bits of information at a time.  </a:t>
            </a:r>
            <a:endParaRPr lang="en-US" sz="2400" dirty="0"/>
          </a:p>
        </p:txBody>
      </p:sp>
    </p:spTree>
    <p:extLst>
      <p:ext uri="{BB962C8B-B14F-4D97-AF65-F5344CB8AC3E}">
        <p14:creationId xmlns:p14="http://schemas.microsoft.com/office/powerpoint/2010/main" xmlns="" val="1815370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onotype Corsiva" pitchFamily="66" charset="0"/>
              </a:rPr>
              <a:t>Examples of Chunking</a:t>
            </a:r>
            <a:endParaRPr lang="en-US" b="1" dirty="0">
              <a:latin typeface="Monotype Corsiva" pitchFamily="66" charset="0"/>
            </a:endParaRPr>
          </a:p>
        </p:txBody>
      </p:sp>
      <p:sp>
        <p:nvSpPr>
          <p:cNvPr id="3" name="Content Placeholder 2"/>
          <p:cNvSpPr>
            <a:spLocks noGrp="1"/>
          </p:cNvSpPr>
          <p:nvPr>
            <p:ph idx="1"/>
          </p:nvPr>
        </p:nvSpPr>
        <p:spPr/>
        <p:txBody>
          <a:bodyPr/>
          <a:lstStyle/>
          <a:p>
            <a:r>
              <a:rPr lang="en-US" dirty="0" smtClean="0"/>
              <a:t>Telephone number</a:t>
            </a:r>
            <a:br>
              <a:rPr lang="en-US" dirty="0" smtClean="0"/>
            </a:br>
            <a:r>
              <a:rPr lang="en-US" u="sng" dirty="0" smtClean="0"/>
              <a:t>012</a:t>
            </a:r>
            <a:r>
              <a:rPr lang="en-US" dirty="0" smtClean="0"/>
              <a:t> – </a:t>
            </a:r>
            <a:r>
              <a:rPr lang="en-US" u="sng" dirty="0" smtClean="0"/>
              <a:t>3456</a:t>
            </a:r>
            <a:r>
              <a:rPr lang="en-US" dirty="0" smtClean="0"/>
              <a:t>  </a:t>
            </a:r>
            <a:r>
              <a:rPr lang="en-US" u="sng" dirty="0" smtClean="0"/>
              <a:t>789</a:t>
            </a:r>
          </a:p>
          <a:p>
            <a:r>
              <a:rPr lang="en-US" dirty="0" smtClean="0"/>
              <a:t>Words</a:t>
            </a:r>
            <a:br>
              <a:rPr lang="en-US" dirty="0" smtClean="0"/>
            </a:br>
            <a:r>
              <a:rPr lang="en-US" u="sng" dirty="0" err="1" smtClean="0"/>
              <a:t>jo</a:t>
            </a:r>
            <a:r>
              <a:rPr lang="en-US" dirty="0" smtClean="0"/>
              <a:t> – </a:t>
            </a:r>
            <a:r>
              <a:rPr lang="en-US" u="sng" dirty="0" err="1" smtClean="0"/>
              <a:t>ker</a:t>
            </a:r>
            <a:r>
              <a:rPr lang="en-US" u="sng" dirty="0" smtClean="0"/>
              <a:t/>
            </a:r>
            <a:br>
              <a:rPr lang="en-US" u="sng" dirty="0" smtClean="0"/>
            </a:br>
            <a:r>
              <a:rPr lang="en-US" u="sng" dirty="0" smtClean="0"/>
              <a:t>co</a:t>
            </a:r>
            <a:r>
              <a:rPr lang="en-US" dirty="0" smtClean="0"/>
              <a:t> - </a:t>
            </a:r>
            <a:r>
              <a:rPr lang="en-US" u="sng" dirty="0" smtClean="0"/>
              <a:t>met</a:t>
            </a:r>
            <a:endParaRPr lang="en-US" u="sng" dirty="0"/>
          </a:p>
        </p:txBody>
      </p:sp>
    </p:spTree>
    <p:extLst>
      <p:ext uri="{BB962C8B-B14F-4D97-AF65-F5344CB8AC3E}">
        <p14:creationId xmlns:p14="http://schemas.microsoft.com/office/powerpoint/2010/main" xmlns="" val="118244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620000" cy="1143000"/>
          </a:xfrm>
        </p:spPr>
        <p:txBody>
          <a:bodyPr/>
          <a:lstStyle/>
          <a:p>
            <a:r>
              <a:rPr lang="en-US" b="1" dirty="0" smtClean="0">
                <a:latin typeface="Monotype Corsiva" pitchFamily="66" charset="0"/>
              </a:rPr>
              <a:t>UNDERSTANDING</a:t>
            </a:r>
            <a:endParaRPr lang="en-US" b="1" dirty="0">
              <a:latin typeface="Monotype Corsiva" pitchFamily="66" charset="0"/>
            </a:endParaRPr>
          </a:p>
        </p:txBody>
      </p:sp>
      <p:sp>
        <p:nvSpPr>
          <p:cNvPr id="3" name="Content Placeholder 2"/>
          <p:cNvSpPr>
            <a:spLocks noGrp="1"/>
          </p:cNvSpPr>
          <p:nvPr>
            <p:ph idx="1"/>
          </p:nvPr>
        </p:nvSpPr>
        <p:spPr>
          <a:xfrm>
            <a:off x="609600" y="1295400"/>
            <a:ext cx="7498080" cy="5181600"/>
          </a:xfrm>
        </p:spPr>
        <p:txBody>
          <a:bodyPr/>
          <a:lstStyle/>
          <a:p>
            <a:r>
              <a:rPr lang="en-US" dirty="0" smtClean="0"/>
              <a:t>Before you try to memorize something try understanding it first. A good way to do this is by making a connection between what you have learned and what you have experienced.</a:t>
            </a:r>
          </a:p>
          <a:p>
            <a:r>
              <a:rPr lang="en-US" dirty="0"/>
              <a:t>The better you can relate the new information to what you already know, the easier it is to learn.</a:t>
            </a:r>
            <a:r>
              <a:rPr lang="en-US" dirty="0" smtClean="0"/>
              <a:t> </a:t>
            </a:r>
          </a:p>
          <a:p>
            <a:r>
              <a:rPr lang="en-US" dirty="0"/>
              <a:t>For example, before attempting to memorize events of </a:t>
            </a:r>
            <a:r>
              <a:rPr lang="en-US" dirty="0" smtClean="0"/>
              <a:t> </a:t>
            </a:r>
            <a:r>
              <a:rPr lang="en-US" dirty="0"/>
              <a:t>history, find the places on a globe (or world map) and see where they are relative to one another and also relative to where you live.</a:t>
            </a:r>
            <a:br>
              <a:rPr lang="en-US" dirty="0"/>
            </a:br>
            <a:endParaRPr lang="en-US" dirty="0"/>
          </a:p>
        </p:txBody>
      </p:sp>
    </p:spTree>
    <p:extLst>
      <p:ext uri="{BB962C8B-B14F-4D97-AF65-F5344CB8AC3E}">
        <p14:creationId xmlns:p14="http://schemas.microsoft.com/office/powerpoint/2010/main" xmlns="" val="993243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onotype Corsiva" pitchFamily="66" charset="0"/>
              </a:rPr>
              <a:t>GRAPHIC ORGANIZERS</a:t>
            </a:r>
            <a:endParaRPr lang="en-US" b="1" dirty="0">
              <a:latin typeface="Monotype Corsiva" pitchFamily="66" charset="0"/>
            </a:endParaRPr>
          </a:p>
        </p:txBody>
      </p:sp>
      <p:sp>
        <p:nvSpPr>
          <p:cNvPr id="3" name="Content Placeholder 2"/>
          <p:cNvSpPr>
            <a:spLocks noGrp="1"/>
          </p:cNvSpPr>
          <p:nvPr>
            <p:ph idx="1"/>
          </p:nvPr>
        </p:nvSpPr>
        <p:spPr>
          <a:xfrm>
            <a:off x="457200" y="1600200"/>
            <a:ext cx="7620000" cy="5257800"/>
          </a:xfrm>
        </p:spPr>
        <p:txBody>
          <a:bodyPr/>
          <a:lstStyle/>
          <a:p>
            <a:r>
              <a:rPr lang="en-US" dirty="0"/>
              <a:t>Content materials present </a:t>
            </a:r>
            <a:r>
              <a:rPr lang="en-US" dirty="0" smtClean="0"/>
              <a:t>text </a:t>
            </a:r>
            <a:r>
              <a:rPr lang="en-US" dirty="0"/>
              <a:t>which is to dense for </a:t>
            </a:r>
            <a:r>
              <a:rPr lang="en-US" dirty="0" smtClean="0"/>
              <a:t>teaching. </a:t>
            </a:r>
            <a:r>
              <a:rPr lang="en-US" dirty="0"/>
              <a:t>Therefore, teaching  </a:t>
            </a:r>
            <a:r>
              <a:rPr lang="en-US" dirty="0" smtClean="0"/>
              <a:t>students </a:t>
            </a:r>
            <a:r>
              <a:rPr lang="en-US" dirty="0"/>
              <a:t>to use graphic organizers such as webs, </a:t>
            </a:r>
            <a:r>
              <a:rPr lang="en-US" dirty="0" smtClean="0"/>
              <a:t>Venn </a:t>
            </a:r>
            <a:r>
              <a:rPr lang="en-US" dirty="0"/>
              <a:t>diagrams, and charts to </a:t>
            </a:r>
            <a:r>
              <a:rPr lang="en-US" dirty="0" smtClean="0"/>
              <a:t>help them better in comprehending  the </a:t>
            </a:r>
            <a:r>
              <a:rPr lang="en-US" dirty="0"/>
              <a:t>texts </a:t>
            </a:r>
            <a:r>
              <a:rPr lang="en-US" dirty="0" smtClean="0"/>
              <a:t>which can </a:t>
            </a:r>
            <a:r>
              <a:rPr lang="en-US" dirty="0"/>
              <a:t>promote </a:t>
            </a:r>
            <a:r>
              <a:rPr lang="en-US" dirty="0" smtClean="0"/>
              <a:t>teachers </a:t>
            </a:r>
            <a:r>
              <a:rPr lang="en-US" dirty="0"/>
              <a:t>instruction and </a:t>
            </a:r>
            <a:r>
              <a:rPr lang="en-US" dirty="0" smtClean="0"/>
              <a:t>students learning.</a:t>
            </a:r>
          </a:p>
          <a:p>
            <a:r>
              <a:rPr lang="en-US" dirty="0" smtClean="0"/>
              <a:t>Examples of graphic organizers : -</a:t>
            </a:r>
            <a:br>
              <a:rPr lang="en-US" dirty="0" smtClean="0"/>
            </a:br>
            <a:endParaRPr lang="en-US" dirty="0" smtClean="0"/>
          </a:p>
          <a:p>
            <a:pPr marL="114300" indent="0">
              <a:buNone/>
            </a:pPr>
            <a:r>
              <a:rPr lang="en-US" dirty="0" smtClean="0"/>
              <a:t>Venn diagram.</a:t>
            </a:r>
          </a:p>
          <a:p>
            <a:pPr marL="11430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124200" y="3733800"/>
            <a:ext cx="4419600" cy="3048000"/>
          </a:xfrm>
          <a:prstGeom prst="rect">
            <a:avLst/>
          </a:prstGeom>
        </p:spPr>
      </p:pic>
    </p:spTree>
    <p:extLst>
      <p:ext uri="{BB962C8B-B14F-4D97-AF65-F5344CB8AC3E}">
        <p14:creationId xmlns:p14="http://schemas.microsoft.com/office/powerpoint/2010/main" xmlns="" val="14403256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7924800" cy="6248400"/>
          </a:xfrm>
        </p:spPr>
        <p:txBody>
          <a:bodyPr/>
          <a:lstStyle/>
          <a:p>
            <a:pPr marL="114300" indent="0">
              <a:buNone/>
            </a:pPr>
            <a:r>
              <a:rPr lang="en-US" dirty="0" smtClean="0"/>
              <a:t> Web diagram.			The cause and effect diagram.</a:t>
            </a:r>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a:p>
          <a:p>
            <a:pPr marL="114300" indent="0">
              <a:buNone/>
            </a:pPr>
            <a:r>
              <a:rPr lang="en-US" dirty="0" smtClean="0"/>
              <a:t>Circle organizers.</a:t>
            </a:r>
          </a:p>
          <a:p>
            <a:pPr marL="11430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28600" y="609600"/>
            <a:ext cx="3505200" cy="309033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81000" y="4343400"/>
            <a:ext cx="2200275" cy="2076450"/>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800600" y="740735"/>
            <a:ext cx="2514600" cy="1476375"/>
          </a:xfrm>
          <a:prstGeom prst="rect">
            <a:avLst/>
          </a:prstGeom>
        </p:spPr>
      </p:pic>
    </p:spTree>
    <p:extLst>
      <p:ext uri="{BB962C8B-B14F-4D97-AF65-F5344CB8AC3E}">
        <p14:creationId xmlns:p14="http://schemas.microsoft.com/office/powerpoint/2010/main" xmlns="" val="2991052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onotype Corsiva" pitchFamily="66" charset="0"/>
              </a:rPr>
              <a:t>VISUALIZATION</a:t>
            </a:r>
            <a:endParaRPr lang="en-US" b="1" dirty="0">
              <a:latin typeface="Monotype Corsiva" pitchFamily="66" charset="0"/>
            </a:endParaRPr>
          </a:p>
        </p:txBody>
      </p:sp>
      <p:sp>
        <p:nvSpPr>
          <p:cNvPr id="3" name="Content Placeholder 2"/>
          <p:cNvSpPr>
            <a:spLocks noGrp="1"/>
          </p:cNvSpPr>
          <p:nvPr>
            <p:ph idx="1"/>
          </p:nvPr>
        </p:nvSpPr>
        <p:spPr>
          <a:xfrm>
            <a:off x="457200" y="1600199"/>
            <a:ext cx="7696200" cy="5243945"/>
          </a:xfrm>
        </p:spPr>
        <p:txBody>
          <a:bodyPr/>
          <a:lstStyle/>
          <a:p>
            <a:r>
              <a:rPr lang="en-US" dirty="0" smtClean="0"/>
              <a:t>To visualize means to see an image in our head without even looking at it. Visualization can help you learn almost anything. For an example, lets say the topic is the water cycle.</a:t>
            </a:r>
          </a:p>
          <a:p>
            <a:pPr marL="114300" indent="0">
              <a:buNone/>
            </a:pPr>
            <a:endParaRPr lang="en-US" dirty="0"/>
          </a:p>
          <a:p>
            <a:pPr marL="11430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71600" y="2667000"/>
            <a:ext cx="5410200" cy="3904361"/>
          </a:xfrm>
          <a:prstGeom prst="rect">
            <a:avLst/>
          </a:prstGeom>
        </p:spPr>
      </p:pic>
    </p:spTree>
    <p:extLst>
      <p:ext uri="{BB962C8B-B14F-4D97-AF65-F5344CB8AC3E}">
        <p14:creationId xmlns:p14="http://schemas.microsoft.com/office/powerpoint/2010/main" xmlns="" val="40915452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onotype Corsiva" pitchFamily="66" charset="0"/>
              </a:rPr>
              <a:t>ASSOCIATION</a:t>
            </a:r>
            <a:endParaRPr lang="en-US" b="1" dirty="0">
              <a:latin typeface="Monotype Corsiva" pitchFamily="66" charset="0"/>
            </a:endParaRPr>
          </a:p>
        </p:txBody>
      </p:sp>
      <p:sp>
        <p:nvSpPr>
          <p:cNvPr id="3" name="Content Placeholder 2"/>
          <p:cNvSpPr>
            <a:spLocks noGrp="1"/>
          </p:cNvSpPr>
          <p:nvPr>
            <p:ph idx="1"/>
          </p:nvPr>
        </p:nvSpPr>
        <p:spPr/>
        <p:txBody>
          <a:bodyPr/>
          <a:lstStyle/>
          <a:p>
            <a:r>
              <a:rPr lang="en-US" dirty="0" smtClean="0"/>
              <a:t>Another learning strategy is to associate each word or event with a person , place , thing , feeling or situation .</a:t>
            </a:r>
          </a:p>
          <a:p>
            <a:r>
              <a:rPr lang="en-US" dirty="0" smtClean="0"/>
              <a:t>You may connect what you are learning with someone you know , with a movie character or a scene from a particular movie.</a:t>
            </a:r>
          </a:p>
          <a:p>
            <a:r>
              <a:rPr lang="en-US" dirty="0" smtClean="0"/>
              <a:t>When you learn vocabulary words just write the new word ,  </a:t>
            </a:r>
            <a:r>
              <a:rPr lang="en-US" dirty="0"/>
              <a:t>write the definitions next to them, and then </a:t>
            </a:r>
            <a:r>
              <a:rPr lang="en-US" dirty="0" smtClean="0"/>
              <a:t>write </a:t>
            </a:r>
            <a:r>
              <a:rPr lang="en-US" dirty="0"/>
              <a:t>any strong association to help you remember the meaning of each word</a:t>
            </a:r>
            <a:r>
              <a:rPr lang="en-US" dirty="0" smtClean="0"/>
              <a:t>.</a:t>
            </a:r>
          </a:p>
          <a:p>
            <a:r>
              <a:rPr lang="en-US" dirty="0" smtClean="0"/>
              <a:t>For an example : </a:t>
            </a:r>
            <a:r>
              <a:rPr lang="en-US" dirty="0"/>
              <a:t>I was </a:t>
            </a:r>
            <a:r>
              <a:rPr lang="en-US" i="1" dirty="0" smtClean="0"/>
              <a:t>flabbergasted</a:t>
            </a:r>
            <a:r>
              <a:rPr lang="en-US" dirty="0" smtClean="0"/>
              <a:t> to see a crime scene happening in front of me. </a:t>
            </a:r>
            <a:endParaRPr lang="en-US" dirty="0"/>
          </a:p>
        </p:txBody>
      </p:sp>
    </p:spTree>
    <p:extLst>
      <p:ext uri="{BB962C8B-B14F-4D97-AF65-F5344CB8AC3E}">
        <p14:creationId xmlns:p14="http://schemas.microsoft.com/office/powerpoint/2010/main" xmlns="" val="3938524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92162"/>
          </a:xfrm>
        </p:spPr>
        <p:txBody>
          <a:bodyPr/>
          <a:lstStyle/>
          <a:p>
            <a:r>
              <a:rPr lang="en-US" b="1" dirty="0" smtClean="0">
                <a:latin typeface="Monotype Corsiva" pitchFamily="66" charset="0"/>
              </a:rPr>
              <a:t>RHYMING</a:t>
            </a:r>
            <a:endParaRPr lang="en-US" b="1" dirty="0">
              <a:latin typeface="Monotype Corsiva" pitchFamily="66" charset="0"/>
            </a:endParaRPr>
          </a:p>
        </p:txBody>
      </p:sp>
      <p:sp>
        <p:nvSpPr>
          <p:cNvPr id="3" name="Content Placeholder 2"/>
          <p:cNvSpPr>
            <a:spLocks noGrp="1"/>
          </p:cNvSpPr>
          <p:nvPr>
            <p:ph idx="1"/>
          </p:nvPr>
        </p:nvSpPr>
        <p:spPr>
          <a:xfrm>
            <a:off x="304800" y="1143000"/>
            <a:ext cx="7848600" cy="5562600"/>
          </a:xfrm>
        </p:spPr>
        <p:txBody>
          <a:bodyPr>
            <a:normAutofit lnSpcReduction="10000"/>
          </a:bodyPr>
          <a:lstStyle/>
          <a:p>
            <a:r>
              <a:rPr lang="en-US" dirty="0" smtClean="0"/>
              <a:t>Rhyming was a method we all loved during our pre – school days where we use to rhyme the ABC song to learn the alphabets.</a:t>
            </a:r>
          </a:p>
          <a:p>
            <a:r>
              <a:rPr lang="en-US" dirty="0" smtClean="0"/>
              <a:t>This was also a good strategy when we learn the time tables. For an example , 7 boys and 7 girls went down the hill to get a bucket of 49 eggs.</a:t>
            </a:r>
          </a:p>
          <a:p>
            <a:pPr fontAlgn="base"/>
            <a:r>
              <a:rPr lang="en-US" dirty="0" smtClean="0"/>
              <a:t>Example of rhyming : -</a:t>
            </a:r>
          </a:p>
          <a:p>
            <a:pPr marL="571500" indent="-457200" fontAlgn="base">
              <a:buFont typeface="+mj-lt"/>
              <a:buAutoNum type="alphaLcParenR"/>
            </a:pPr>
            <a:r>
              <a:rPr lang="en-US" dirty="0" smtClean="0"/>
              <a:t>First</a:t>
            </a:r>
            <a:r>
              <a:rPr lang="en-US" dirty="0"/>
              <a:t>, memorize key words that can be associated with </a:t>
            </a:r>
            <a:r>
              <a:rPr lang="en-US" dirty="0" err="1"/>
              <a:t>numbers.example</a:t>
            </a:r>
            <a:r>
              <a:rPr lang="en-US" dirty="0"/>
              <a:t>: bun = one; shoe = two, tree = three, door = four, hive = five, etc.</a:t>
            </a:r>
            <a:br>
              <a:rPr lang="en-US" dirty="0"/>
            </a:br>
            <a:r>
              <a:rPr lang="en-US" dirty="0"/>
              <a:t>Create an image of the items you need to remember with key words</a:t>
            </a:r>
            <a:r>
              <a:rPr lang="en-US" dirty="0" smtClean="0"/>
              <a:t>.</a:t>
            </a:r>
          </a:p>
          <a:p>
            <a:pPr marL="571500" indent="-457200" fontAlgn="base">
              <a:buFont typeface="+mj-lt"/>
              <a:buAutoNum type="alphaLcParenR"/>
            </a:pPr>
            <a:r>
              <a:rPr lang="en-US" dirty="0"/>
              <a:t> </a:t>
            </a:r>
            <a:r>
              <a:rPr lang="en-US" dirty="0" smtClean="0"/>
              <a:t>Four </a:t>
            </a:r>
            <a:r>
              <a:rPr lang="en-US" dirty="0"/>
              <a:t>basic food groups-- diary products; meat, fish, and poultry; grains; and fruit and </a:t>
            </a:r>
            <a:r>
              <a:rPr lang="en-US" dirty="0" smtClean="0"/>
              <a:t>vegetables</a:t>
            </a:r>
          </a:p>
          <a:p>
            <a:pPr marL="571500" indent="-457200" fontAlgn="base">
              <a:buFont typeface="+mj-lt"/>
              <a:buAutoNum type="alphaLcParenR"/>
            </a:pPr>
            <a:r>
              <a:rPr lang="en-US" dirty="0"/>
              <a:t> </a:t>
            </a:r>
            <a:r>
              <a:rPr lang="en-US" dirty="0" smtClean="0"/>
              <a:t>Think </a:t>
            </a:r>
            <a:r>
              <a:rPr lang="en-US" dirty="0"/>
              <a:t>of cheese on a bun (one), livestock with shoes on (two), </a:t>
            </a:r>
            <a:br>
              <a:rPr lang="en-US" dirty="0"/>
            </a:br>
            <a:r>
              <a:rPr lang="en-US" dirty="0"/>
              <a:t>a sack of grain suspended in a tree (three), a door to a room stocked with fruits and vegetables (four)</a:t>
            </a:r>
          </a:p>
          <a:p>
            <a:endParaRPr lang="en-US" dirty="0"/>
          </a:p>
        </p:txBody>
      </p:sp>
    </p:spTree>
    <p:extLst>
      <p:ext uri="{BB962C8B-B14F-4D97-AF65-F5344CB8AC3E}">
        <p14:creationId xmlns:p14="http://schemas.microsoft.com/office/powerpoint/2010/main" xmlns="" val="19806454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317</TotalTime>
  <Words>1106</Words>
  <Application>Microsoft Office PowerPoint</Application>
  <PresentationFormat>On-screen Show (4:3)</PresentationFormat>
  <Paragraphs>80</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Adjacency</vt:lpstr>
      <vt:lpstr>Slide 1</vt:lpstr>
      <vt:lpstr>CHUNKING</vt:lpstr>
      <vt:lpstr>Examples of Chunking</vt:lpstr>
      <vt:lpstr>UNDERSTANDING</vt:lpstr>
      <vt:lpstr>GRAPHIC ORGANIZERS</vt:lpstr>
      <vt:lpstr>Slide 6</vt:lpstr>
      <vt:lpstr>VISUALIZATION</vt:lpstr>
      <vt:lpstr>ASSOCIATION</vt:lpstr>
      <vt:lpstr>RHYMING</vt:lpstr>
      <vt:lpstr>TALKING</vt:lpstr>
      <vt:lpstr>STORYTELLING</vt:lpstr>
      <vt:lpstr>WRITING SENTENCES</vt:lpstr>
      <vt:lpstr>ACRONYMS</vt:lpstr>
      <vt:lpstr>Slide 14</vt:lpstr>
      <vt:lpstr> REHEARSING</vt:lpstr>
      <vt:lpstr>PLAYING GAMES</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Bakri</cp:lastModifiedBy>
  <cp:revision>21</cp:revision>
  <dcterms:created xsi:type="dcterms:W3CDTF">2014-11-19T20:10:52Z</dcterms:created>
  <dcterms:modified xsi:type="dcterms:W3CDTF">2015-01-15T03:43:54Z</dcterms:modified>
</cp:coreProperties>
</file>